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1"/>
  </p:notesMasterIdLst>
  <p:handoutMasterIdLst>
    <p:handoutMasterId r:id="rId12"/>
  </p:handoutMasterIdLst>
  <p:sldIdLst>
    <p:sldId id="824" r:id="rId2"/>
    <p:sldId id="842" r:id="rId3"/>
    <p:sldId id="843" r:id="rId4"/>
    <p:sldId id="848" r:id="rId5"/>
    <p:sldId id="847" r:id="rId6"/>
    <p:sldId id="850" r:id="rId7"/>
    <p:sldId id="845" r:id="rId8"/>
    <p:sldId id="849" r:id="rId9"/>
    <p:sldId id="851" r:id="rId10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9999"/>
    <a:srgbClr val="FF3300"/>
    <a:srgbClr val="002060"/>
    <a:srgbClr val="745E5C"/>
    <a:srgbClr val="CC0000"/>
    <a:srgbClr val="A8246F"/>
    <a:srgbClr val="006600"/>
    <a:srgbClr val="CDFFE4"/>
    <a:srgbClr val="40AEF2"/>
    <a:srgbClr val="004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6" autoAdjust="0"/>
    <p:restoredTop sz="87792" autoAdjust="0"/>
  </p:normalViewPr>
  <p:slideViewPr>
    <p:cSldViewPr>
      <p:cViewPr>
        <p:scale>
          <a:sx n="106" d="100"/>
          <a:sy n="106" d="100"/>
        </p:scale>
        <p:origin x="-156" y="-1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A16C5C-3E06-4B9E-A45E-917302B5E913}" type="datetimeFigureOut">
              <a:rPr lang="ru-RU"/>
              <a:pPr>
                <a:defRPr/>
              </a:pPr>
              <a:t>25.11.2020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551CB9-3CC0-40A0-8E9E-B7DB78ED7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602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2F1433-8635-4F83-B502-D0EFB7C3915D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49B4F6-F61B-4EB4-9EBC-296E7C1A08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221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49B4F6-F61B-4EB4-9EBC-296E7C1A08EC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57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40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A78A629-4260-4817-AE5F-BFC6E5D7B001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1A3DDBC-A82B-41E5-90C1-44B562FBF8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90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E40BB9-F058-46B7-B2A4-3230E9BB29C7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E7AB27-8527-4066-85C7-6631AA86B5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89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4025C56-8C0D-40E0-B316-0FD09AF05A5E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601337-7B32-459B-828A-3AF547DA02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1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82B9F1-0EFB-493C-8AF7-6B9C71B2F847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034A90-D498-4852-A714-CBB0959109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26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338C0A7-469C-4157-83C9-8F562C073DB7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F00FD3-E854-4B6B-A365-3A611B2A99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80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8E8429-C4B2-492C-BCAC-6ECFE23FA543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29CCD6-5154-4AE1-A7D7-40894D1E27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29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C6E199-B6BF-4ABC-A1B3-1BCFBB2939EE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345C314-314B-4144-83EE-5B07908BF4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73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209044C-42D2-4BAC-8812-C4C559622D76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171566-2114-4DD5-8F25-31CEA2D727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70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755DB2-9E60-4777-9A99-725B4040EA75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5FBC56-1E5E-4660-990A-8D587E416C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87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F8321F-4BED-4FC2-8D3E-A6A93D34CF95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588784-5740-4A91-8611-27C9AFDC55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03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273843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B5AC13F-24DA-4043-87DA-448A75E38CF2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A09E29-5492-47C7-BA7A-03F94D33D3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18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  <a:endParaRPr lang="ru-RU" altLang="ru-RU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8425"/>
            <a:ext cx="78867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  <a:endParaRPr lang="ru-RU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l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18B5A31-3BD9-4054-8B62-F16C1FEE7593}" type="datetimeFigureOut">
              <a:rPr lang="ru-RU"/>
              <a:pPr>
                <a:defRPr/>
              </a:pPr>
              <a:t>25.11.2020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ct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190BA10-4258-4E65-B424-1D6E14451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263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9pPr>
    </p:titleStyle>
    <p:bodyStyle>
      <a:lvl1pPr marL="169863" indent="-169863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727639E498A60D5FF9A3B911FC10326BB8302798F1297D0E53E768DB48E96CC69D5FD2E1A80FD523799CC472D52311A7750254AAE67195B1aAc7J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0"/>
            <a:ext cx="9175750" cy="5237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78222" y="2139702"/>
            <a:ext cx="7920880" cy="1169515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ru-RU" sz="35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приема в общеобразовательную организацию </a:t>
            </a:r>
            <a:endParaRPr lang="ru-RU" sz="3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4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1756"/>
            <a:ext cx="107632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1222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4658" t="17212" r="34250" b="6601"/>
          <a:stretch/>
        </p:blipFill>
        <p:spPr>
          <a:xfrm>
            <a:off x="155575" y="-15038"/>
            <a:ext cx="3672408" cy="4835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23098" y="1093738"/>
            <a:ext cx="40405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Приказом Министерства просвещения Российской Федерации от 2 сентября 2020 года № 458 утвержден порядок приема детей на обучение по программам начального общего, основного общего и среднего общего образования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2615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98" y="7937"/>
            <a:ext cx="9144000" cy="5164138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143461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Акт ОМС о закреплении территории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07819"/>
              </p:ext>
            </p:extLst>
          </p:nvPr>
        </p:nvGraphicFramePr>
        <p:xfrm>
          <a:off x="460375" y="761797"/>
          <a:ext cx="3353817" cy="3688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38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68818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от 22.01.2014 № 32</a:t>
                      </a:r>
                    </a:p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</a:p>
                    <a:p>
                      <a:pPr algn="ctr"/>
                      <a:r>
                        <a:rPr lang="ru-RU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Утратил силу 21.09.2020</a:t>
                      </a: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Должен был издаваться </a:t>
                      </a:r>
                    </a:p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1 февраля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307765" y="756665"/>
            <a:ext cx="3432587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02.09.2020 №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458</a:t>
            </a:r>
          </a:p>
          <a:p>
            <a:pPr algn="ctr"/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 в силу </a:t>
            </a: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22.09.2020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издаваться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ОМС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</a:t>
            </a:r>
            <a:r>
              <a:rPr lang="ru-RU" sz="1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марта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разместить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10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календарных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его издания на: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информационном стенде;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официальном сайте в информационно-телекоммуникационной сети «Интернет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60375" y="784860"/>
            <a:ext cx="3353817" cy="366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480170" y="761797"/>
            <a:ext cx="3334022" cy="36881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8639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20" y="7937"/>
            <a:ext cx="9144000" cy="5164138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47800" y="122222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Информация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</a:rPr>
              <a:t>на </a:t>
            </a:r>
            <a:r>
              <a:rPr lang="ru-RU" sz="1600" b="1" dirty="0">
                <a:solidFill>
                  <a:srgbClr val="FF0000"/>
                </a:solidFill>
              </a:rPr>
              <a:t>стенде и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официальном </a:t>
            </a:r>
            <a:r>
              <a:rPr lang="ru-RU" sz="1600" b="1" dirty="0">
                <a:solidFill>
                  <a:srgbClr val="FF0000"/>
                </a:solidFill>
              </a:rPr>
              <a:t>сайте в сети Интернет</a:t>
            </a:r>
            <a:r>
              <a:rPr lang="ru-RU" sz="1600" b="1" dirty="0" smtClean="0">
                <a:solidFill>
                  <a:srgbClr val="FF0000"/>
                </a:solidFill>
              </a:rPr>
              <a:t>  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738886"/>
            <a:ext cx="7488832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 мест в первых классах не позднее 10 календарных дней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издания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распорядительного акта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закреплении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за конкретными территориями муниципального района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округа)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(Например: если акт ОМС издан 15.03.2021, то информация должна быть размещена до 25.03.2021)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0381" y="3554569"/>
            <a:ext cx="756139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свободных мест в первых классах для приема детей, не проживающих на закрепленной территории, не позднее 5 июля текущего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467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84971"/>
            <a:ext cx="619268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Места </a:t>
            </a:r>
            <a:r>
              <a:rPr lang="ru-RU" b="1" dirty="0"/>
              <a:t>в </a:t>
            </a:r>
            <a:r>
              <a:rPr lang="ru-RU" b="1" dirty="0" smtClean="0"/>
              <a:t>образовательные организации предоставляются: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3926" y="836890"/>
            <a:ext cx="279434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Во </a:t>
            </a:r>
            <a:r>
              <a:rPr lang="ru-RU" b="1" dirty="0" smtClean="0">
                <a:solidFill>
                  <a:srgbClr val="FF0000"/>
                </a:solidFill>
              </a:rPr>
              <a:t>внеочередном порядке </a:t>
            </a:r>
            <a:r>
              <a:rPr lang="ru-RU" dirty="0" smtClean="0"/>
              <a:t>в образовательные организации, </a:t>
            </a:r>
            <a:r>
              <a:rPr lang="ru-RU" b="1" u="sng" dirty="0" smtClean="0"/>
              <a:t>имеющие интернат</a:t>
            </a:r>
            <a:endParaRPr lang="ru-RU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6154056" y="884935"/>
            <a:ext cx="296997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В </a:t>
            </a:r>
            <a:r>
              <a:rPr lang="ru-RU" b="1" dirty="0">
                <a:solidFill>
                  <a:srgbClr val="FF0000"/>
                </a:solidFill>
              </a:rPr>
              <a:t>первоочередном порядке </a:t>
            </a:r>
            <a:r>
              <a:rPr lang="ru-RU" dirty="0" smtClean="0"/>
              <a:t>в государственные </a:t>
            </a:r>
            <a:r>
              <a:rPr lang="ru-RU" dirty="0"/>
              <a:t>и </a:t>
            </a:r>
            <a:r>
              <a:rPr lang="ru-RU" dirty="0" smtClean="0"/>
              <a:t>муниципальные образовательные организации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383868" y="875256"/>
            <a:ext cx="223224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Преимущественное право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733" y="2678754"/>
            <a:ext cx="279434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- детям </a:t>
            </a:r>
            <a:r>
              <a:rPr lang="ru-RU" dirty="0" smtClean="0"/>
              <a:t>работников </a:t>
            </a:r>
            <a:r>
              <a:rPr lang="ru-RU" dirty="0"/>
              <a:t>прокуратуры</a:t>
            </a:r>
          </a:p>
          <a:p>
            <a:r>
              <a:rPr lang="ru-RU" dirty="0"/>
              <a:t>- детям судей</a:t>
            </a:r>
          </a:p>
          <a:p>
            <a:r>
              <a:rPr lang="ru-RU" dirty="0"/>
              <a:t>- детям сотрудников следственного комитета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89647" y="2104913"/>
            <a:ext cx="2794346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Детям, проживающим </a:t>
            </a:r>
            <a:r>
              <a:rPr lang="ru-RU" dirty="0"/>
              <a:t>в одной семье и </a:t>
            </a:r>
            <a:r>
              <a:rPr lang="ru-RU" dirty="0" smtClean="0"/>
              <a:t>имеющим </a:t>
            </a:r>
            <a:r>
              <a:rPr lang="ru-RU" dirty="0"/>
              <a:t>общее место жительства в те образовательные организации, в которых обучаются их братья и (или) сестры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54056" y="2885124"/>
            <a:ext cx="2969975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- детям военнослужащих</a:t>
            </a:r>
          </a:p>
          <a:p>
            <a:r>
              <a:rPr lang="ru-RU" dirty="0"/>
              <a:t>- детям сотрудников полиции</a:t>
            </a:r>
          </a:p>
        </p:txBody>
      </p:sp>
    </p:spTree>
    <p:extLst>
      <p:ext uri="{BB962C8B-B14F-4D97-AF65-F5344CB8AC3E}">
        <p14:creationId xmlns:p14="http://schemas.microsoft.com/office/powerpoint/2010/main" val="3541191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98" y="7937"/>
            <a:ext cx="9144000" cy="5164138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22716" y="6854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Сроки приема заявлений на обучение в первый класс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875997"/>
              </p:ext>
            </p:extLst>
          </p:nvPr>
        </p:nvGraphicFramePr>
        <p:xfrm>
          <a:off x="46348" y="685616"/>
          <a:ext cx="3869705" cy="4142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97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14298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от 22.01.2014 № 32</a:t>
                      </a:r>
                    </a:p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</a:p>
                    <a:p>
                      <a:pPr algn="ctr"/>
                      <a:r>
                        <a:rPr lang="ru-RU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Утратил силу 21.09.2020</a:t>
                      </a:r>
                    </a:p>
                    <a:p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Проживающие на закрепленной территории </a:t>
                      </a:r>
                    </a:p>
                    <a:p>
                      <a:endParaRPr lang="ru-RU" sz="1000" b="1" u="sng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 февраля по 30 июня</a:t>
                      </a:r>
                    </a:p>
                    <a:p>
                      <a:r>
                        <a:rPr lang="ru-RU" sz="1500" b="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приеме в течение 7 рабочих дней после приема документов.</a:t>
                      </a:r>
                    </a:p>
                    <a:p>
                      <a:endParaRPr lang="ru-RU" sz="15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1" u="sn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проживающие на закрепленной территории</a:t>
                      </a:r>
                    </a:p>
                    <a:p>
                      <a:endParaRPr lang="ru-RU" sz="1000" b="1" u="sng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 июля до момента заполнения свободных мест, но не позднее 5 сентября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126784" y="695004"/>
            <a:ext cx="4824536" cy="41242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02.09.2020 №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458</a:t>
            </a:r>
          </a:p>
          <a:p>
            <a:pPr algn="ctr"/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 в силу </a:t>
            </a: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22.09.2020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Проживающие </a:t>
            </a:r>
            <a:r>
              <a:rPr lang="ru-RU" sz="1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закрепленной территории </a:t>
            </a:r>
            <a:endParaRPr lang="ru-RU" sz="15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право на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внеочередной, первоочередной и преимущественный прием) </a:t>
            </a:r>
            <a:endParaRPr lang="ru-RU" sz="1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 апреля по 30 июня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приеме в течение 3 рабочих дней после завершения приема заявлений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(Например: 30.06.2021 (среда) – завершен прием заявлений, приказ о приеме должен быть издан 1-3 июля 2021)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проживающие </a:t>
            </a:r>
            <a:r>
              <a:rPr lang="ru-RU" sz="1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закрепленной </a:t>
            </a:r>
            <a:r>
              <a:rPr lang="ru-RU" sz="1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6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июля до момента заполнения свободных мест, но не позднее 5 сентября</a:t>
            </a:r>
          </a:p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приеме в течение 5 рабочих дней после приема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</a:t>
            </a:r>
            <a:endParaRPr lang="ru-RU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2299" y="727630"/>
            <a:ext cx="3853754" cy="40618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62299" y="705923"/>
            <a:ext cx="3792264" cy="408356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529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03648" y="196197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Возраст начала обучения в начальной школе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322" y="1035895"/>
            <a:ext cx="8335621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начальной школе начинается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6 лет 6 месяцев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 отсутствии противопоказаний по состоянию здоровья, но не позже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лет</a:t>
            </a:r>
            <a:endParaRPr lang="ru-RU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0375" y="2518721"/>
            <a:ext cx="8335621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обучения в более раннем или позднем возрасте требуется: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исьменное заявление родителей (законных представителей)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азрешение учредителя школы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0659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068" y="130952"/>
            <a:ext cx="7765945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приеме на обучение и документы для приема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подаются: </a:t>
            </a:r>
          </a:p>
          <a:p>
            <a:pPr algn="just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общеобразовательную организацию;</a:t>
            </a:r>
          </a:p>
          <a:p>
            <a:pPr algn="just"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заказным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уведомлением о вручении;</a:t>
            </a:r>
          </a:p>
          <a:p>
            <a:pPr algn="just">
              <a:spcAft>
                <a:spcPts val="18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форме (документ на бумажном носителе, преобразованный в электронную форму путем сканирования или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фотографирования)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почты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общеобразовательной организации или электронной информационной системы общеобразовательной организации, в том числе с использованием функционала официального сайта общеобразовательной организации в сети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иным способом с использованием сети Интернет;</a:t>
            </a:r>
          </a:p>
          <a:p>
            <a:pPr algn="just">
              <a:spcAft>
                <a:spcPts val="12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функционала (сервисов)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региональных порталов государственных и муниципальных услуг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являющихся государственными информационными системами субъектов Российской Федерации, созданными органами государственной власти субъектов Российской Федерации (при наличии).</a:t>
            </a:r>
          </a:p>
        </p:txBody>
      </p:sp>
    </p:spTree>
    <p:extLst>
      <p:ext uri="{BB962C8B-B14F-4D97-AF65-F5344CB8AC3E}">
        <p14:creationId xmlns:p14="http://schemas.microsoft.com/office/powerpoint/2010/main" val="3656708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26778" t="29362" r="43077" b="36146"/>
          <a:stretch/>
        </p:blipFill>
        <p:spPr bwMode="auto">
          <a:xfrm>
            <a:off x="7865305" y="0"/>
            <a:ext cx="1247775" cy="730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9003" y="461"/>
            <a:ext cx="27748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заявления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42912" t="23400" r="27951" b="16401"/>
          <a:stretch/>
        </p:blipFill>
        <p:spPr>
          <a:xfrm>
            <a:off x="4427984" y="555526"/>
            <a:ext cx="3244202" cy="37702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42126" t="16401" r="27162" b="8001"/>
          <a:stretch/>
        </p:blipFill>
        <p:spPr>
          <a:xfrm>
            <a:off x="683568" y="411510"/>
            <a:ext cx="324036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83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15195</TotalTime>
  <Words>579</Words>
  <Application>Microsoft Office PowerPoint</Application>
  <PresentationFormat>Экран (16:9)</PresentationFormat>
  <Paragraphs>86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1</cp:lastModifiedBy>
  <cp:revision>1369</cp:revision>
  <cp:lastPrinted>2019-01-23T13:01:31Z</cp:lastPrinted>
  <dcterms:created xsi:type="dcterms:W3CDTF">2014-03-04T07:12:45Z</dcterms:created>
  <dcterms:modified xsi:type="dcterms:W3CDTF">2020-11-25T09:27:45Z</dcterms:modified>
</cp:coreProperties>
</file>